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55" r:id="rId2"/>
    <p:sldId id="356" r:id="rId3"/>
    <p:sldId id="381" r:id="rId4"/>
    <p:sldId id="357" r:id="rId5"/>
    <p:sldId id="358" r:id="rId6"/>
    <p:sldId id="359" r:id="rId7"/>
    <p:sldId id="379" r:id="rId8"/>
    <p:sldId id="360" r:id="rId9"/>
    <p:sldId id="377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80" r:id="rId19"/>
    <p:sldId id="370" r:id="rId20"/>
    <p:sldId id="378" r:id="rId21"/>
    <p:sldId id="372" r:id="rId22"/>
    <p:sldId id="373" r:id="rId23"/>
    <p:sldId id="374" r:id="rId24"/>
    <p:sldId id="375" r:id="rId25"/>
    <p:sldId id="376" r:id="rId26"/>
    <p:sldId id="263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00"/>
    <a:srgbClr val="556078"/>
    <a:srgbClr val="F7F7F6"/>
    <a:srgbClr val="B139FE"/>
    <a:srgbClr val="173BF1"/>
    <a:srgbClr val="4B51FF"/>
    <a:srgbClr val="B71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2"/>
    <p:restoredTop sz="94607"/>
  </p:normalViewPr>
  <p:slideViewPr>
    <p:cSldViewPr snapToGrid="0" snapToObjects="1" showGuides="1">
      <p:cViewPr varScale="1">
        <p:scale>
          <a:sx n="100" d="100"/>
          <a:sy n="100" d="100"/>
        </p:scale>
        <p:origin x="9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6CC58-1A4F-1E41-9C0B-5F1B4D3992BA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B1739-4C7E-BD41-B554-BF1485E2C6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757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2609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03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22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69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6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910800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975" y="198772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solidFill>
                  <a:srgbClr val="556078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535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74269"/>
            <a:ext cx="4765183" cy="2862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14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108629"/>
            <a:ext cx="5708144" cy="912879"/>
          </a:xfrm>
          <a:noFill/>
        </p:spPr>
        <p:txBody>
          <a:bodyPr wrap="square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9054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521" y="402697"/>
            <a:ext cx="1021433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제모 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521" y="1091626"/>
            <a:ext cx="5365571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en-US" altLang="ko-KR" dirty="0"/>
              <a:t>Header 2  </a:t>
            </a: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930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4" r:id="rId4"/>
    <p:sldLayoutId id="2147483664" r:id="rId5"/>
    <p:sldLayoutId id="2147483665" r:id="rId6"/>
    <p:sldLayoutId id="2147483663" r:id="rId7"/>
    <p:sldLayoutId id="2147483662" r:id="rId8"/>
    <p:sldLayoutId id="2147483650" r:id="rId9"/>
    <p:sldLayoutId id="2147483651" r:id="rId10"/>
    <p:sldLayoutId id="2147483652" r:id="rId11"/>
    <p:sldLayoutId id="2147483653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136" y="4410333"/>
            <a:ext cx="336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2285999"/>
            <a:ext cx="3199762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73243" y="1884759"/>
            <a:ext cx="1438077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 정의하기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" name="그림 19" descr="나이프이(가) 표시된 사진&#10;&#10;자동 생성된 설명">
            <a:extLst>
              <a:ext uri="{FF2B5EF4-FFF2-40B4-BE49-F238E27FC236}">
                <a16:creationId xmlns:a16="http://schemas.microsoft.com/office/drawing/2014/main" id="{005959D7-6C5E-714B-950F-9B572F89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171" y="5199707"/>
            <a:ext cx="4993200" cy="147382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F597FCBA-3D4C-0044-ABAC-013561F89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71" y="2393589"/>
            <a:ext cx="8121600" cy="166137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226504" y="337356"/>
            <a:ext cx="8721597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</a:t>
            </a:r>
            <a:r>
              <a:rPr lang="en-US" altLang="ko-Kore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(method)</a:t>
            </a: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해당 객체만 가지고 있는 함수를 의미합니다</a:t>
            </a:r>
            <a:r>
              <a:rPr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 블럭 안에서 정의되며 생성된 인스턴스는 클래스에 정의된 메소드를 갖습니다</a:t>
            </a:r>
            <a:r>
              <a:rPr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2CCB907C-F327-4A4F-AF2B-A8F32EB9963F}"/>
              </a:ext>
            </a:extLst>
          </p:cNvPr>
          <p:cNvSpPr txBox="1">
            <a:spLocks/>
          </p:cNvSpPr>
          <p:nvPr/>
        </p:nvSpPr>
        <p:spPr>
          <a:xfrm>
            <a:off x="3141913" y="4288576"/>
            <a:ext cx="4003716" cy="4421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아래와 같이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정의할 수 있습니다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아래쪽 화살표 22"/>
          <p:cNvSpPr/>
          <p:nvPr/>
        </p:nvSpPr>
        <p:spPr>
          <a:xfrm>
            <a:off x="4924899" y="4682414"/>
            <a:ext cx="437745" cy="380168"/>
          </a:xfrm>
          <a:prstGeom prst="downArrow">
            <a:avLst/>
          </a:prstGeom>
          <a:solidFill>
            <a:srgbClr val="B71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8058" y="191563"/>
            <a:ext cx="21606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6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메소드</a:t>
            </a:r>
            <a:endParaRPr lang="en-US" altLang="ko-KR" sz="3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(method)</a:t>
            </a:r>
          </a:p>
        </p:txBody>
      </p:sp>
    </p:spTree>
    <p:extLst>
      <p:ext uri="{BB962C8B-B14F-4D97-AF65-F5344CB8AC3E}">
        <p14:creationId xmlns:p14="http://schemas.microsoft.com/office/powerpoint/2010/main" val="7968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69680" y="1799217"/>
            <a:ext cx="2750644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매개변수를 받는 메소드 정의하기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BDAFA535-31C5-A44F-BFEE-FE53755F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36" y="2354831"/>
            <a:ext cx="8121600" cy="247954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cxnSp>
        <p:nvCxnSpPr>
          <p:cNvPr id="36" name="직선 연결선[R] 15">
            <a:extLst>
              <a:ext uri="{FF2B5EF4-FFF2-40B4-BE49-F238E27FC236}">
                <a16:creationId xmlns:a16="http://schemas.microsoft.com/office/drawing/2014/main" id="{C104E820-F5A9-6F41-9B09-41AA2015FDAB}"/>
              </a:ext>
            </a:extLst>
          </p:cNvPr>
          <p:cNvCxnSpPr>
            <a:cxnSpLocks/>
          </p:cNvCxnSpPr>
          <p:nvPr/>
        </p:nvCxnSpPr>
        <p:spPr>
          <a:xfrm flipH="1">
            <a:off x="3710107" y="2880431"/>
            <a:ext cx="679270" cy="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3164BF4D-6CA1-5548-8E6F-2A6282522365}"/>
              </a:ext>
            </a:extLst>
          </p:cNvPr>
          <p:cNvSpPr txBox="1">
            <a:spLocks/>
          </p:cNvSpPr>
          <p:nvPr/>
        </p:nvSpPr>
        <p:spPr>
          <a:xfrm>
            <a:off x="4476926" y="2530618"/>
            <a:ext cx="3938006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메소드에 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self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외의 매개변수가 존재합니다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8" name="직선 연결선[R] 18">
            <a:extLst>
              <a:ext uri="{FF2B5EF4-FFF2-40B4-BE49-F238E27FC236}">
                <a16:creationId xmlns:a16="http://schemas.microsoft.com/office/drawing/2014/main" id="{DCB82F9E-783A-9440-AC52-EECB831AD735}"/>
              </a:ext>
            </a:extLst>
          </p:cNvPr>
          <p:cNvCxnSpPr>
            <a:cxnSpLocks/>
          </p:cNvCxnSpPr>
          <p:nvPr/>
        </p:nvCxnSpPr>
        <p:spPr>
          <a:xfrm flipH="1">
            <a:off x="2834896" y="3624742"/>
            <a:ext cx="679270" cy="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개체 틀 4">
            <a:extLst>
              <a:ext uri="{FF2B5EF4-FFF2-40B4-BE49-F238E27FC236}">
                <a16:creationId xmlns:a16="http://schemas.microsoft.com/office/drawing/2014/main" id="{435E0A71-2EF9-C743-8658-FADF3658761C}"/>
              </a:ext>
            </a:extLst>
          </p:cNvPr>
          <p:cNvSpPr txBox="1">
            <a:spLocks/>
          </p:cNvSpPr>
          <p:nvPr/>
        </p:nvSpPr>
        <p:spPr>
          <a:xfrm>
            <a:off x="3514165" y="3591916"/>
            <a:ext cx="4102591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메소드를 사용할 때 인자를 전달하면 메소드의 매개변수를 지정해줄 수 있습니다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6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0574" y="1884759"/>
            <a:ext cx="1438077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 정의하기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6503" y="337356"/>
            <a:ext cx="5820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생성자</a:t>
            </a: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인스턴스 생성시 바로 실행되는 메소드입니다</a:t>
            </a:r>
            <a:r>
              <a:rPr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생성자</a:t>
            </a: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</a:t>
            </a:r>
            <a:r>
              <a:rPr lang="en-US" altLang="ko-Kore-KR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ore-KR" b="1" dirty="0">
                <a:solidFill>
                  <a:srgbClr val="173BF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__</a:t>
            </a:r>
            <a:r>
              <a:rPr lang="en-US" altLang="ko-Kore-KR" b="1" dirty="0" err="1">
                <a:solidFill>
                  <a:srgbClr val="173BF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init</a:t>
            </a:r>
            <a:r>
              <a:rPr lang="en-US" altLang="ko-Kore-KR" b="1" dirty="0">
                <a:solidFill>
                  <a:srgbClr val="173BF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__</a:t>
            </a: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이라는 이름을 갖는 메소드입니다</a:t>
            </a:r>
            <a:r>
              <a:rPr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2045" y="4212392"/>
            <a:ext cx="257888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생성자가 있는 클래스 정의하기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CB66D3-1DF1-2341-8E4E-3C29720D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30" y="2378234"/>
            <a:ext cx="5499100" cy="15621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1E8F3E5A-661A-2F45-A06B-9D2A4820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30" y="4688398"/>
            <a:ext cx="8121600" cy="182736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A9DEC9-8A2A-7343-88DA-1AFAF1D0F820}"/>
              </a:ext>
            </a:extLst>
          </p:cNvPr>
          <p:cNvSpPr/>
          <p:nvPr/>
        </p:nvSpPr>
        <p:spPr>
          <a:xfrm>
            <a:off x="2361212" y="5077982"/>
            <a:ext cx="2663943" cy="3235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연결선[R] 11">
            <a:extLst>
              <a:ext uri="{FF2B5EF4-FFF2-40B4-BE49-F238E27FC236}">
                <a16:creationId xmlns:a16="http://schemas.microsoft.com/office/drawing/2014/main" id="{9F76BC74-814B-E44D-BC27-AC522935603F}"/>
              </a:ext>
            </a:extLst>
          </p:cNvPr>
          <p:cNvCxnSpPr>
            <a:cxnSpLocks/>
          </p:cNvCxnSpPr>
          <p:nvPr/>
        </p:nvCxnSpPr>
        <p:spPr>
          <a:xfrm flipH="1">
            <a:off x="2740175" y="5240555"/>
            <a:ext cx="679270" cy="0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60574" y="447351"/>
            <a:ext cx="1398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생성자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382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59953" y="1343159"/>
            <a:ext cx="2045249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생성자에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인자 전달하기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2886306-97A4-2643-B16C-337D3342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9" y="2673381"/>
            <a:ext cx="8121600" cy="280564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69249" y="1999311"/>
            <a:ext cx="3034805" cy="369332"/>
          </a:xfrm>
          <a:prstGeom prst="rect">
            <a:avLst/>
          </a:prstGeom>
          <a:noFill/>
          <a:ln w="25400">
            <a:solidFill>
              <a:srgbClr val="556078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인스터스명</a:t>
            </a:r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b="1" dirty="0">
                <a:solidFill>
                  <a:srgbClr val="B139F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</a:t>
            </a:r>
            <a:r>
              <a:rPr kumimoji="1"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 </a:t>
            </a:r>
            <a:r>
              <a:rPr kumimoji="1"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인자 </a:t>
            </a:r>
            <a:r>
              <a:rPr kumimoji="1"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kumimoji="1"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7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1F7735F-A68A-624D-B819-7A9E148C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35" y="2051138"/>
            <a:ext cx="5588000" cy="21463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EAA94ED6-4E31-8640-8C03-A4F509D7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35" y="4967896"/>
            <a:ext cx="8121600" cy="140282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7C978B62-46D4-C24E-8393-388B455FF9FB}"/>
              </a:ext>
            </a:extLst>
          </p:cNvPr>
          <p:cNvSpPr txBox="1">
            <a:spLocks/>
          </p:cNvSpPr>
          <p:nvPr/>
        </p:nvSpPr>
        <p:spPr>
          <a:xfrm>
            <a:off x="4450737" y="5529654"/>
            <a:ext cx="4167968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인스턴스의 속성은 생성자에서 정의해야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합니다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BA1309-10E5-EB4D-AB6E-114072BE08AC}"/>
              </a:ext>
            </a:extLst>
          </p:cNvPr>
          <p:cNvSpPr/>
          <p:nvPr/>
        </p:nvSpPr>
        <p:spPr>
          <a:xfrm>
            <a:off x="2332697" y="5353915"/>
            <a:ext cx="2097887" cy="4911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3279" y="4454256"/>
            <a:ext cx="257888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생성자가 있는 클래스 정의하기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25575" y="174975"/>
            <a:ext cx="6210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속성</a:t>
            </a:r>
            <a:r>
              <a:rPr lang="en-US" altLang="ko-Kore-KR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(attribute)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해당 객체만 가지고 있는 변수를 의미합니다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기본적으로 </a:t>
            </a:r>
            <a:r>
              <a:rPr lang="ko-Kore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인스턴스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클래스에 정의된 </a:t>
            </a:r>
            <a:r>
              <a:rPr lang="ko-Kore-KR" altLang="en-US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속성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갖고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인스턴스는 </a:t>
            </a:r>
            <a:r>
              <a:rPr lang="ko-Kore-KR" altLang="en-US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서로 다른 속성값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갖습니다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444" y="298085"/>
            <a:ext cx="21082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인스턴스</a:t>
            </a:r>
            <a:r>
              <a:rPr lang="en-US" altLang="ko-KR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속성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(attribute)</a:t>
            </a:r>
          </a:p>
        </p:txBody>
      </p:sp>
    </p:spTree>
    <p:extLst>
      <p:ext uri="{BB962C8B-B14F-4D97-AF65-F5344CB8AC3E}">
        <p14:creationId xmlns:p14="http://schemas.microsoft.com/office/powerpoint/2010/main" val="2669321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80514" y="556594"/>
            <a:ext cx="119368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속성 다루기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025E88B-BA7A-414D-8D11-C637B5129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8" y="1112208"/>
            <a:ext cx="8121600" cy="140282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E912FF7-3624-4942-B4FC-F53BED501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08" y="2760686"/>
            <a:ext cx="8121600" cy="352551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293752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225635" y="336588"/>
            <a:ext cx="5830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클래스의 속성</a:t>
            </a: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클래스에 의해 생성된 모든 인스턴스가</a:t>
            </a:r>
            <a:endParaRPr lang="en-US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동일하게 가지는 속성입니다</a:t>
            </a:r>
            <a:r>
              <a:rPr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3280" y="4889487"/>
            <a:ext cx="2962077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 속성이 있는 클래스 정의하기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A748B9-B415-B242-AE37-413D2AD0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36" y="2452381"/>
            <a:ext cx="6057900" cy="17399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87C132-9320-1E47-934D-2EDD149DB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36" y="5384744"/>
            <a:ext cx="8121600" cy="63373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486571" y="298085"/>
            <a:ext cx="1972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클래스 속성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(attribute)</a:t>
            </a:r>
          </a:p>
        </p:txBody>
      </p:sp>
    </p:spTree>
    <p:extLst>
      <p:ext uri="{BB962C8B-B14F-4D97-AF65-F5344CB8AC3E}">
        <p14:creationId xmlns:p14="http://schemas.microsoft.com/office/powerpoint/2010/main" val="405164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65214" y="748205"/>
            <a:ext cx="1819732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 속성 다루기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666BA04-CF4E-264E-AB1D-C61664D3D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9" y="1310588"/>
            <a:ext cx="8121600" cy="345783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6DE2C3F-6233-464F-A0DE-8A048EA6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09" y="5020845"/>
            <a:ext cx="8121600" cy="115056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2220250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5635" y="2921168"/>
            <a:ext cx="10540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상속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(Inheritance)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E81913-1362-9D41-880F-EC9C1D9324A3}"/>
              </a:ext>
            </a:extLst>
          </p:cNvPr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클래스와 상속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796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B176FAA-BCD0-E248-A2C6-DD50C246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002685"/>
            <a:ext cx="11785600" cy="43307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28537" y="103209"/>
            <a:ext cx="75648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클래스의 상속에는 </a:t>
            </a: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부모 클래스</a:t>
            </a:r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(Parent Class, Super Class)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자식 클래스</a:t>
            </a:r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(Child class, Sub Class)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존재합니다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같은 개념을 공유하는 자식클래스의 코드 중복을 방지하기 위해 부모클래스를 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상속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받습니다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자식클래스는 부모클래스의 </a:t>
            </a:r>
            <a:r>
              <a:rPr kumimoji="1"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속성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kumimoji="1" lang="ko-KR" altLang="en-US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상속받아 사용할 수 있습니다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244" y="298085"/>
            <a:ext cx="23684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클래스 상속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(inheritance)</a:t>
            </a:r>
          </a:p>
        </p:txBody>
      </p:sp>
    </p:spTree>
    <p:extLst>
      <p:ext uri="{BB962C8B-B14F-4D97-AF65-F5344CB8AC3E}">
        <p14:creationId xmlns:p14="http://schemas.microsoft.com/office/powerpoint/2010/main" val="368442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-221677" y="4774975"/>
            <a:ext cx="6165277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-221674" y="3798612"/>
            <a:ext cx="6603269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-221675" y="5733945"/>
            <a:ext cx="7663336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6381595" y="1171487"/>
            <a:ext cx="5791355" cy="28174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</a:t>
            </a:r>
            <a:r>
              <a:rPr lang="ko-KR" altLang="en-US" sz="10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래스와</a:t>
            </a:r>
            <a:endParaRPr lang="en-US" altLang="ko-KR" sz="10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indent="0">
              <a:buNone/>
            </a:pPr>
            <a:r>
              <a:rPr kumimoji="1" lang="ko-KR" altLang="en-US" sz="10000" dirty="0">
                <a:solidFill>
                  <a:srgbClr val="F7F7F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</a:t>
            </a:r>
            <a:r>
              <a:rPr kumimoji="1" lang="ko-KR" altLang="en-US" sz="10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속</a:t>
            </a:r>
            <a:endParaRPr kumimoji="1" lang="ko-Kore-KR" altLang="en-US" sz="10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9424" y="4785976"/>
            <a:ext cx="58087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클래스에 의해 만들어진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인스턴스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(instance)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다뤄봅시다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19424" y="3792882"/>
            <a:ext cx="6791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파이썬에서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클래스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(class)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정의하고 사용하는 방법을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en-US" altLang="ko-Kore-KR" sz="16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9424" y="5727941"/>
            <a:ext cx="86981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클래스 상속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(inheritance)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통해 클래스의 속성과 </a:t>
            </a:r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메소드를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공유해봅시다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11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니터, 측면, 화면, 어두운이(가) 표시된 사진&#10;&#10;자동 생성된 설명">
            <a:extLst>
              <a:ext uri="{FF2B5EF4-FFF2-40B4-BE49-F238E27FC236}">
                <a16:creationId xmlns:a16="http://schemas.microsoft.com/office/drawing/2014/main" id="{296059D9-E8C0-5E43-806A-DF31BD18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6" t="3386" r="10545" b="2827"/>
          <a:stretch/>
        </p:blipFill>
        <p:spPr>
          <a:xfrm>
            <a:off x="1106612" y="1024228"/>
            <a:ext cx="9988826" cy="476084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4091970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59953" y="1277169"/>
            <a:ext cx="2803687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 상속을 사용하지 않는 경우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5F7101B-8133-014B-AC4C-C3A805F77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9" y="1930060"/>
            <a:ext cx="8121600" cy="369163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309099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59952" y="333586"/>
            <a:ext cx="188928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Schattern von Preussische VI 9" panose="020B0603050302020204" pitchFamily="34" charset="0"/>
                <a:ea typeface="S-Core Dream 5 Medium" panose="020B0503030302020204" pitchFamily="34" charset="-127"/>
              </a:rPr>
              <a:t>부모 클래스 상속 받기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56F342-2ABD-B446-A743-2FCE219E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52" y="799161"/>
            <a:ext cx="3655217" cy="198853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19ED422-2FCF-314A-A9ED-E24FE11F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08" y="3007112"/>
            <a:ext cx="8121600" cy="347013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1059512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59953" y="1266114"/>
            <a:ext cx="239992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Say the Words" panose="02000500000000000000" pitchFamily="2" charset="0"/>
                <a:ea typeface="S-Core Dream 5 Medium" panose="020B0503030302020204" pitchFamily="34" charset="-127"/>
              </a:rPr>
              <a:t>상속 받은 클래스의 인스턴스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FCE3F13-29ED-3E46-8BA7-5ACA6A9B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9" y="1821728"/>
            <a:ext cx="8121600" cy="338400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1866281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59952" y="1769635"/>
            <a:ext cx="1620957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오버라이딩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18731DD-7AAD-B748-A6FA-D22EA1628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8" y="2238046"/>
            <a:ext cx="6968391" cy="258147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1BEA2BC-75FF-8A47-8B21-D46EB55CC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08" y="5018940"/>
            <a:ext cx="6968391" cy="170514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2FE21A8C-4452-724C-829E-A70BB7561F3E}"/>
              </a:ext>
            </a:extLst>
          </p:cNvPr>
          <p:cNvSpPr txBox="1">
            <a:spLocks/>
          </p:cNvSpPr>
          <p:nvPr/>
        </p:nvSpPr>
        <p:spPr>
          <a:xfrm>
            <a:off x="5051193" y="2916754"/>
            <a:ext cx="2429378" cy="4924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부모클래스와 자식클래스의메소드 이름이 동일합니다</a:t>
            </a:r>
            <a:r>
              <a:rPr lang="en-US" altLang="ko-Kore-KR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en-US" altLang="ko-Kore-KR" sz="13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CC0283-86FC-584D-A824-5A2C867C601D}"/>
              </a:ext>
            </a:extLst>
          </p:cNvPr>
          <p:cNvSpPr/>
          <p:nvPr/>
        </p:nvSpPr>
        <p:spPr>
          <a:xfrm>
            <a:off x="2129463" y="4315922"/>
            <a:ext cx="3600127" cy="4911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005F9B-CFF0-F24C-93A4-CAB44C345FBE}"/>
              </a:ext>
            </a:extLst>
          </p:cNvPr>
          <p:cNvSpPr/>
          <p:nvPr/>
        </p:nvSpPr>
        <p:spPr>
          <a:xfrm>
            <a:off x="2129463" y="2932793"/>
            <a:ext cx="2892545" cy="4911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43248B34-D3E1-6E44-8B0F-5B60C8693F37}"/>
              </a:ext>
            </a:extLst>
          </p:cNvPr>
          <p:cNvSpPr txBox="1">
            <a:spLocks/>
          </p:cNvSpPr>
          <p:nvPr/>
        </p:nvSpPr>
        <p:spPr>
          <a:xfrm>
            <a:off x="5712159" y="4330421"/>
            <a:ext cx="2429858" cy="4924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부모클래스와 자식클래스의메소드 이름이 동일합니다</a:t>
            </a:r>
            <a:r>
              <a:rPr lang="en-US" altLang="ko-Kore-KR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en-US" altLang="ko-Kore-KR" sz="13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C3E781C3-D1EC-B843-82AC-74C9F253D938}"/>
              </a:ext>
            </a:extLst>
          </p:cNvPr>
          <p:cNvSpPr txBox="1">
            <a:spLocks/>
          </p:cNvSpPr>
          <p:nvPr/>
        </p:nvSpPr>
        <p:spPr>
          <a:xfrm>
            <a:off x="2812282" y="6198708"/>
            <a:ext cx="5047667" cy="4924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오버라이딩 되어 부모클래스의 </a:t>
            </a:r>
            <a:r>
              <a:rPr lang="en-US" altLang="ko-Kore-KR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eat </a:t>
            </a:r>
            <a:r>
              <a:rPr lang="ko-Kore-KR" altLang="en-US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메소드의 기능인 </a:t>
            </a:r>
            <a:r>
              <a:rPr lang="en-US" altLang="ko-Kore-KR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intake</a:t>
            </a:r>
            <a:r>
              <a:rPr lang="ko-Kore-KR" altLang="en-US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</a:t>
            </a:r>
            <a:r>
              <a:rPr lang="en-US" altLang="ko-Kore-KR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en-US" altLang="ko-KR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00</a:t>
            </a:r>
            <a:r>
              <a:rPr lang="ko-KR" altLang="en-US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더해주는 기능이 동작하지 않습니다</a:t>
            </a:r>
            <a:r>
              <a:rPr lang="en-US" altLang="ko-KR" sz="13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3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541" y="19878"/>
            <a:ext cx="227017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부모 클래스의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메소드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덮어쓰기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6974" y="396989"/>
            <a:ext cx="9325583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자식클래스에서 부모클래스와 동일한 이름의 메소드를 정의하면 문제가 발생합니다</a:t>
            </a: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이를 </a:t>
            </a:r>
            <a:r>
              <a:rPr kumimoji="1"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 오버라이딩</a:t>
            </a:r>
            <a:r>
              <a:rPr kumimoji="1" lang="en-US" altLang="ko-Kore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en-US" altLang="ko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overriding)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이라고 합니다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699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59953" y="1763023"/>
            <a:ext cx="85138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super()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ED8C3A2B-CAE9-0440-8D55-7CB5DCE9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9" y="2195045"/>
            <a:ext cx="6904461" cy="320639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27B13F36-E07B-4542-94E6-292E3FC86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09" y="5544258"/>
            <a:ext cx="6904461" cy="112982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8773" y="82451"/>
            <a:ext cx="235994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자식클래스에서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8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부모클래스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호출하기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26905" y="351311"/>
            <a:ext cx="6096000" cy="877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super() </a:t>
            </a: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사용해 자식클래스에서 부모클래스를 호출해 메소드 오버라이딩을 방지할 수 있습니다</a:t>
            </a: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851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87036" y="2921168"/>
            <a:ext cx="4817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클래스</a:t>
            </a:r>
            <a:r>
              <a:rPr lang="en-US" altLang="ko-KR" sz="6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(Class)</a:t>
            </a:r>
            <a:endParaRPr lang="en-US" altLang="ko-Kore-KR" sz="6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클래스와 상속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65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25643" y="337968"/>
            <a:ext cx="7622610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같은</a:t>
            </a:r>
            <a:r>
              <a:rPr kumimoji="1" lang="ko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범주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속</a:t>
            </a: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한다면 공통되는 </a:t>
            </a:r>
            <a:r>
              <a:rPr kumimoji="1"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속성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</a:t>
            </a: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가지고 있어야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한다는 규칙을</a:t>
            </a:r>
            <a:r>
              <a:rPr lang="en-US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만들고 싶은 상황입니다</a:t>
            </a:r>
            <a:r>
              <a:rPr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1734" y="1852415"/>
            <a:ext cx="6393254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사람이라면 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name, friend, weight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공통되는 속성을 가지고 있기를 바랄 때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B99C2534-4B14-7043-AA05-61FCC060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90" y="2298381"/>
            <a:ext cx="8121600" cy="308866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EED835FD-D234-D94F-8B15-F697F7B98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659"/>
          <a:stretch/>
        </p:blipFill>
        <p:spPr>
          <a:xfrm>
            <a:off x="1081190" y="5732630"/>
            <a:ext cx="8121600" cy="53195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E4FB55F7-7F8E-914E-B46B-72D4B385F4DE}"/>
              </a:ext>
            </a:extLst>
          </p:cNvPr>
          <p:cNvSpPr txBox="1">
            <a:spLocks/>
          </p:cNvSpPr>
          <p:nvPr/>
        </p:nvSpPr>
        <p:spPr>
          <a:xfrm>
            <a:off x="1778634" y="6290320"/>
            <a:ext cx="1859514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Key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AD1B02D6-C19A-104F-B5E4-ECF949385A65}"/>
              </a:ext>
            </a:extLst>
          </p:cNvPr>
          <p:cNvSpPr txBox="1">
            <a:spLocks/>
          </p:cNvSpPr>
          <p:nvPr/>
        </p:nvSpPr>
        <p:spPr>
          <a:xfrm>
            <a:off x="3661953" y="6246940"/>
            <a:ext cx="5881053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‘lee’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에게는 </a:t>
            </a:r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weight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정보가 없기 때문에 에러가 발생한다</a:t>
            </a:r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3732" y="142923"/>
            <a:ext cx="227498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클래스는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무엇을 의미하고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왜 필요할까요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668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3516" y="2330015"/>
            <a:ext cx="6105871" cy="340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음식을 먹으면 몸무게가 오르는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eat</a:t>
            </a:r>
            <a:r>
              <a:rPr kumimoji="1" lang="ko-KR" altLang="en-US" sz="1400" b="1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사물 말고 </a:t>
            </a:r>
            <a:r>
              <a:rPr kumimoji="1" lang="ko-KR" altLang="en-US" sz="1400" b="1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쓰기를 바랄 때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ED81AC18-CB33-C34D-85FA-F23676A2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72" y="2825331"/>
            <a:ext cx="8121600" cy="257184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AD1B02D6-C19A-104F-B5E4-ECF949385A65}"/>
              </a:ext>
            </a:extLst>
          </p:cNvPr>
          <p:cNvSpPr txBox="1">
            <a:spLocks/>
          </p:cNvSpPr>
          <p:nvPr/>
        </p:nvSpPr>
        <p:spPr>
          <a:xfrm>
            <a:off x="1082972" y="5453155"/>
            <a:ext cx="6517978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eat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함수에 의해 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사람이 아닌 사물 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en-US" altLang="ko-Kore-KR" sz="1400" dirty="0" err="1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laptop</a:t>
            </a:r>
            <a:r>
              <a:rPr lang="en-US" altLang="ko-KR" sz="1400" dirty="0" err="1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_a</a:t>
            </a:r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무게가 늘어난 것은 모순이다</a:t>
            </a:r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29863" y="518773"/>
            <a:ext cx="8796061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0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같은 </a:t>
            </a:r>
            <a:r>
              <a:rPr kumimoji="1" lang="ko-KR" altLang="en-US" sz="20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범주</a:t>
            </a:r>
            <a:r>
              <a:rPr kumimoji="1" lang="ko-KR" altLang="en-US" sz="20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끼리만</a:t>
            </a:r>
            <a:r>
              <a:rPr kumimoji="1" lang="ko-KR" altLang="en-US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사용할 수 있는 </a:t>
            </a:r>
            <a:r>
              <a:rPr kumimoji="1" lang="ko-KR" altLang="en-US" sz="20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</a:t>
            </a:r>
            <a:r>
              <a:rPr kumimoji="1" lang="ko-KR" altLang="en-US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만들고 싶은 상황입니다</a:t>
            </a:r>
            <a:r>
              <a:rPr kumimoji="1" lang="en-US" altLang="ko-KR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20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732" y="142923"/>
            <a:ext cx="227498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클래스는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무엇을 의미하고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왜 필요할까요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8205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63083" y="1912031"/>
            <a:ext cx="827430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</a:t>
            </a:r>
            <a:r>
              <a:rPr kumimoji="1" lang="en-US" altLang="ko-Kore-KR" sz="1400" b="1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ame, friend, weight</a:t>
            </a:r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속성을 갖고 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eat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이라는 함수를 사용할 수 있는 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Person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클래스를 사용한다면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3B931792-5F2E-FE44-8A61-F2A9AA8E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39" y="2343055"/>
            <a:ext cx="8121600" cy="327940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917AA6FF-22B9-3E40-89E5-FEF7BA439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128"/>
          <a:stretch/>
        </p:blipFill>
        <p:spPr>
          <a:xfrm>
            <a:off x="1082539" y="5852137"/>
            <a:ext cx="8121600" cy="37305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7E467E4A-86F8-2A4B-AD7A-889E0E0779B3}"/>
              </a:ext>
            </a:extLst>
          </p:cNvPr>
          <p:cNvSpPr txBox="1">
            <a:spLocks/>
          </p:cNvSpPr>
          <p:nvPr/>
        </p:nvSpPr>
        <p:spPr>
          <a:xfrm>
            <a:off x="1806110" y="6270200"/>
            <a:ext cx="2162775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</a:rPr>
              <a:t>※</a:t>
            </a:r>
            <a:r>
              <a:rPr lang="en" altLang="ko-Kore-KR" dirty="0">
                <a:solidFill>
                  <a:srgbClr val="B71817"/>
                </a:solidFill>
              </a:rPr>
              <a:t> </a:t>
            </a:r>
            <a:r>
              <a:rPr lang="en-US" altLang="ko-Kore-KR" dirty="0">
                <a:solidFill>
                  <a:srgbClr val="B71817"/>
                </a:solidFill>
              </a:rPr>
              <a:t>Attribute</a:t>
            </a:r>
            <a:r>
              <a:rPr lang="en" altLang="ko-Kore-KR" dirty="0">
                <a:solidFill>
                  <a:srgbClr val="B71817"/>
                </a:solidFill>
              </a:rPr>
              <a:t>Error</a:t>
            </a:r>
            <a:r>
              <a:rPr lang="en" altLang="ko-Kore-KR" dirty="0"/>
              <a:t> </a:t>
            </a:r>
            <a:r>
              <a:rPr lang="ko-KR" altLang="en-US" dirty="0"/>
              <a:t>에러 발생</a:t>
            </a:r>
            <a:endParaRPr lang="en-US" altLang="ko-Kore-KR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9175D2FE-36C9-D548-B6AE-8C447665B472}"/>
              </a:ext>
            </a:extLst>
          </p:cNvPr>
          <p:cNvSpPr txBox="1">
            <a:spLocks/>
          </p:cNvSpPr>
          <p:nvPr/>
        </p:nvSpPr>
        <p:spPr>
          <a:xfrm>
            <a:off x="3863050" y="6223905"/>
            <a:ext cx="624812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en-US" altLang="ko-Kore-KR" sz="1400" dirty="0" err="1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laptop_a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Person class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만든 객체가 아니므로 에러가 발생한다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30500" y="371222"/>
            <a:ext cx="8274304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같은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범주라면 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공통되는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속성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가지고 있어야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한다는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규칙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만들고 싶고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같은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범주</a:t>
            </a: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끼리만 사용할 수 있는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함수</a:t>
            </a: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만들고 싶은 경우 이를 </a:t>
            </a:r>
            <a:r>
              <a:rPr kumimoji="1" lang="ko-Kore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</a:t>
            </a:r>
            <a:r>
              <a:rPr kumimoji="1" lang="en-US" altLang="ko-Kore-KR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(class)</a:t>
            </a: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사용해 해결할 수 있습니다</a:t>
            </a:r>
            <a:r>
              <a:rPr kumimoji="1"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3732" y="142923"/>
            <a:ext cx="227498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클래스는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무엇을 의미하고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왜 필요할까요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447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6970" y="2921168"/>
            <a:ext cx="9134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인스턴스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(Instance)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4BFE09-425B-474E-AE7A-F8E969F5FB56}"/>
              </a:ext>
            </a:extLst>
          </p:cNvPr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클래스와 상속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68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, 모니터, 화면, 쥐고있는이(가) 표시된 사진&#10;&#10;자동 생성된 설명">
            <a:extLst>
              <a:ext uri="{FF2B5EF4-FFF2-40B4-BE49-F238E27FC236}">
                <a16:creationId xmlns:a16="http://schemas.microsoft.com/office/drawing/2014/main" id="{0930FCA7-9794-2B45-906F-D772C3F32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1" r="11883"/>
          <a:stretch/>
        </p:blipFill>
        <p:spPr>
          <a:xfrm>
            <a:off x="362428" y="3476125"/>
            <a:ext cx="5640372" cy="281599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1062765" y="2206156"/>
            <a:ext cx="10239983" cy="702693"/>
          </a:xfrm>
          <a:prstGeom prst="rect">
            <a:avLst/>
          </a:prstGeom>
          <a:ln w="25400">
            <a:solidFill>
              <a:srgbClr val="556078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예를 들어</a:t>
            </a:r>
            <a:r>
              <a:rPr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앞선 예제에서 </a:t>
            </a:r>
            <a:r>
              <a:rPr lang="en-US" altLang="ko-Kore-KR" sz="14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Person</a:t>
            </a:r>
            <a:r>
              <a:rPr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이라는 클래스로는 </a:t>
            </a:r>
            <a:r>
              <a:rPr lang="en" altLang="ko-Kore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name, friend , weight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속성을 갖고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eat()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이라는 함수가 존재했습니다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여기서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name, friend, weight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클래스의 </a:t>
            </a:r>
            <a:r>
              <a:rPr lang="ko-KR" altLang="en-US" sz="14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속성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이고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eat()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클래스의 </a:t>
            </a:r>
            <a:r>
              <a:rPr lang="ko-KR" altLang="en-US" sz="1400" b="1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의미합니다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31254" y="173832"/>
            <a:ext cx="87711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 클래스는 </a:t>
            </a:r>
            <a:r>
              <a:rPr kumimoji="1" lang="ko-Kore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속성</a:t>
            </a:r>
            <a:r>
              <a:rPr kumimoji="1" lang="en-US" altLang="ko-Kore-KR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(attribute)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ko-Kore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</a:t>
            </a:r>
            <a:r>
              <a:rPr lang="en-US" altLang="ko-Kore-KR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(method)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구성됩니다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클래스는 </a:t>
            </a:r>
            <a:r>
              <a:rPr lang="ko-Kore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인스턴스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객체를 만들어냅니다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 인스턴스는 </a:t>
            </a:r>
            <a:r>
              <a:rPr lang="ko-Kore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클래스로부터 생성된 객체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클래스에 정의된 속성과 메소드를 갖습니다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250853" y="3937711"/>
            <a:ext cx="5610404" cy="1892826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Person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클래스로 우리는 </a:t>
            </a:r>
            <a:r>
              <a:rPr lang="en-US" altLang="ko-KR" sz="13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kim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13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lee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객체를 만들었는데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객체를 우리는 인스턴스라고 합니다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kim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13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lee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인스턴스는 모두 클래스에 정의된 </a:t>
            </a:r>
            <a:r>
              <a:rPr lang="en-US" altLang="ko-KR" sz="13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name, friend, weight 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속성을 가지고 있었고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클래스에 정의된 </a:t>
            </a:r>
            <a:r>
              <a:rPr lang="en-US" altLang="ko-KR" sz="13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eat </a:t>
            </a:r>
            <a:r>
              <a:rPr lang="ko-KR" altLang="en-US" sz="1300" b="1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</a:t>
            </a:r>
            <a:r>
              <a:rPr lang="ko-KR" altLang="en-US" sz="13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사용할 수 있었습니다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3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kim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13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lee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다른 무게를 갖고 있었던 것처럼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생성된 인스턴스는 서로 다른 속성값을 가질 수 있습니다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3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2723" y="211019"/>
            <a:ext cx="174599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클래스와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인스턴스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067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CCB907C-F327-4A4F-AF2B-A8F32EB9963F}"/>
              </a:ext>
            </a:extLst>
          </p:cNvPr>
          <p:cNvSpPr txBox="1">
            <a:spLocks/>
          </p:cNvSpPr>
          <p:nvPr/>
        </p:nvSpPr>
        <p:spPr>
          <a:xfrm>
            <a:off x="9290939" y="1133769"/>
            <a:ext cx="2144978" cy="6166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클래스는 아래와 같이정의할 수 있습니다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664681" y="1338484"/>
            <a:ext cx="1438077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 정의하기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32E3DA-4CD3-1B4B-A116-2D8A3AB8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267" y="2200662"/>
            <a:ext cx="1926322" cy="81843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2E01B1B-44C1-6344-AE30-37E1C834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81" y="1820494"/>
            <a:ext cx="8121600" cy="138436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7B85B6E-4E38-5A49-ADF8-2C93E7087C77}"/>
              </a:ext>
            </a:extLst>
          </p:cNvPr>
          <p:cNvSpPr txBox="1">
            <a:spLocks/>
          </p:cNvSpPr>
          <p:nvPr/>
        </p:nvSpPr>
        <p:spPr>
          <a:xfrm>
            <a:off x="9198972" y="3830406"/>
            <a:ext cx="2328913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인스턴스는 아래와 같이생성할 수 있습니다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58E221-F14F-7241-B431-77D27E9BCCEC}"/>
              </a:ext>
            </a:extLst>
          </p:cNvPr>
          <p:cNvSpPr txBox="1"/>
          <p:nvPr/>
        </p:nvSpPr>
        <p:spPr>
          <a:xfrm>
            <a:off x="664680" y="3678476"/>
            <a:ext cx="234377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클래스로 인스턴스 생성하기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768E5568-C35D-D84E-A556-E214B423C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80" y="4162006"/>
            <a:ext cx="8121600" cy="123669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8" name="아래쪽 화살표 17"/>
          <p:cNvSpPr/>
          <p:nvPr/>
        </p:nvSpPr>
        <p:spPr>
          <a:xfrm>
            <a:off x="10144556" y="1693851"/>
            <a:ext cx="437745" cy="380168"/>
          </a:xfrm>
          <a:prstGeom prst="downArrow">
            <a:avLst/>
          </a:prstGeom>
          <a:solidFill>
            <a:srgbClr val="B71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10144556" y="4423277"/>
            <a:ext cx="437745" cy="380168"/>
          </a:xfrm>
          <a:prstGeom prst="downArrow">
            <a:avLst/>
          </a:prstGeom>
          <a:solidFill>
            <a:srgbClr val="B71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05783" y="5031067"/>
            <a:ext cx="2518638" cy="369332"/>
          </a:xfrm>
          <a:prstGeom prst="rect">
            <a:avLst/>
          </a:prstGeom>
          <a:noFill/>
          <a:ln w="25400">
            <a:solidFill>
              <a:srgbClr val="556078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인스터스명</a:t>
            </a:r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b="1" dirty="0">
                <a:solidFill>
                  <a:srgbClr val="B139F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</a:t>
            </a:r>
            <a:r>
              <a:rPr kumimoji="1"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</a:t>
            </a:r>
            <a:r>
              <a:rPr kumimoji="1"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)</a:t>
            </a:r>
            <a:endParaRPr kumimoji="1"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4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1400" dirty="0" smtClean="0">
            <a:latin typeface="S-Core Dream 4 Regular" panose="020B0203030302020204" pitchFamily="34" charset="-127"/>
            <a:ea typeface="S-Core Dream 4 Regular" panose="020B02030303020202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9219</TotalTime>
  <Words>695</Words>
  <Application>Microsoft Office PowerPoint</Application>
  <PresentationFormat>와이드스크린</PresentationFormat>
  <Paragraphs>101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Say the Words</vt:lpstr>
      <vt:lpstr>Schattern von Preussische VI 9</vt:lpstr>
      <vt:lpstr>S-Core Dream 4 Regular</vt:lpstr>
      <vt:lpstr>S-Core Dream 6 Bold</vt:lpstr>
      <vt:lpstr>S-Core Dream 7 ExtraBold</vt:lpstr>
      <vt:lpstr>경기천년제목 Bold</vt:lpstr>
      <vt:lpstr>경기천년제목 Medium</vt:lpstr>
      <vt:lpstr>에스코어 드림 3 Light</vt:lpstr>
      <vt:lpstr>에스코어 드림 5 Medium</vt:lpstr>
      <vt:lpstr>에스코어 드림 7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박태현</cp:lastModifiedBy>
  <cp:revision>230</cp:revision>
  <dcterms:created xsi:type="dcterms:W3CDTF">2020-07-01T13:16:47Z</dcterms:created>
  <dcterms:modified xsi:type="dcterms:W3CDTF">2020-12-30T00:21:06Z</dcterms:modified>
</cp:coreProperties>
</file>